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2" r:id="rId4"/>
    <p:sldId id="261" r:id="rId5"/>
    <p:sldId id="263" r:id="rId6"/>
    <p:sldId id="264" r:id="rId7"/>
    <p:sldId id="265" r:id="rId8"/>
    <p:sldId id="25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283" autoAdjust="0"/>
  </p:normalViewPr>
  <p:slideViewPr>
    <p:cSldViewPr snapToGrid="0" showGuides="1">
      <p:cViewPr varScale="1">
        <p:scale>
          <a:sx n="49" d="100"/>
          <a:sy n="49" d="100"/>
        </p:scale>
        <p:origin x="1986" y="48"/>
      </p:cViewPr>
      <p:guideLst>
        <p:guide orient="horz" pos="4319"/>
        <p:guide pos="5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136BF-40BA-46F9-AC77-FCDDD7C2F7A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3F4069EE-95D4-4C2E-860D-4C412108E275}">
      <dgm:prSet phldrT="[Text]"/>
      <dgm:spPr/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Business</a:t>
          </a:r>
          <a:endParaRPr lang="en-IE" b="1" dirty="0">
            <a:solidFill>
              <a:schemeClr val="tx1"/>
            </a:solidFill>
          </a:endParaRPr>
        </a:p>
      </dgm:t>
    </dgm:pt>
    <dgm:pt modelId="{FBECE6E5-61CE-444A-B10B-A68A381F65AA}" type="parTrans" cxnId="{FD6E4005-6AC5-4E7D-B0BD-2B6D80FF038B}">
      <dgm:prSet/>
      <dgm:spPr/>
      <dgm:t>
        <a:bodyPr/>
        <a:lstStyle/>
        <a:p>
          <a:endParaRPr lang="en-IE"/>
        </a:p>
      </dgm:t>
    </dgm:pt>
    <dgm:pt modelId="{A86E7FCD-23D5-411A-977C-C8C43F8E8322}" type="sibTrans" cxnId="{FD6E4005-6AC5-4E7D-B0BD-2B6D80FF038B}">
      <dgm:prSet/>
      <dgm:spPr/>
      <dgm:t>
        <a:bodyPr/>
        <a:lstStyle/>
        <a:p>
          <a:endParaRPr lang="en-IE"/>
        </a:p>
      </dgm:t>
    </dgm:pt>
    <dgm:pt modelId="{333BE249-C3F9-4179-9854-B162CB02309B}">
      <dgm:prSet phldrT="[Text]"/>
      <dgm:spPr/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Economics</a:t>
          </a:r>
          <a:endParaRPr lang="en-IE" b="1" dirty="0">
            <a:solidFill>
              <a:schemeClr val="tx1"/>
            </a:solidFill>
          </a:endParaRPr>
        </a:p>
      </dgm:t>
    </dgm:pt>
    <dgm:pt modelId="{EC95110F-2EAA-4E07-A776-C7CE647601EA}" type="parTrans" cxnId="{F24C4DBD-6413-4758-BA0D-4AA6541CD945}">
      <dgm:prSet/>
      <dgm:spPr/>
      <dgm:t>
        <a:bodyPr/>
        <a:lstStyle/>
        <a:p>
          <a:endParaRPr lang="en-IE"/>
        </a:p>
      </dgm:t>
    </dgm:pt>
    <dgm:pt modelId="{F204AB06-6823-4473-9D99-DB7A56A28CE2}" type="sibTrans" cxnId="{F24C4DBD-6413-4758-BA0D-4AA6541CD945}">
      <dgm:prSet/>
      <dgm:spPr/>
      <dgm:t>
        <a:bodyPr/>
        <a:lstStyle/>
        <a:p>
          <a:endParaRPr lang="en-IE"/>
        </a:p>
      </dgm:t>
    </dgm:pt>
    <dgm:pt modelId="{2FD0EF26-4783-4AE1-B987-2FE548A13A25}">
      <dgm:prSet phldrT="[Text]"/>
      <dgm:spPr/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Political</a:t>
          </a:r>
          <a:r>
            <a:rPr lang="en-IE" dirty="0" smtClean="0"/>
            <a:t> </a:t>
          </a:r>
          <a:r>
            <a:rPr lang="en-IE" b="1" dirty="0" smtClean="0">
              <a:solidFill>
                <a:schemeClr val="tx1"/>
              </a:solidFill>
            </a:rPr>
            <a:t>Science</a:t>
          </a:r>
          <a:endParaRPr lang="en-IE" b="1" dirty="0">
            <a:solidFill>
              <a:schemeClr val="tx1"/>
            </a:solidFill>
          </a:endParaRPr>
        </a:p>
      </dgm:t>
    </dgm:pt>
    <dgm:pt modelId="{0B88EF96-D9B9-4D8E-A72C-078E3A7783E3}" type="parTrans" cxnId="{AB0ECC24-1501-41CE-A04F-548BF56620BE}">
      <dgm:prSet/>
      <dgm:spPr/>
      <dgm:t>
        <a:bodyPr/>
        <a:lstStyle/>
        <a:p>
          <a:endParaRPr lang="en-IE"/>
        </a:p>
      </dgm:t>
    </dgm:pt>
    <dgm:pt modelId="{2F87A57D-23D6-4135-9BE8-DECFAE438E51}" type="sibTrans" cxnId="{AB0ECC24-1501-41CE-A04F-548BF56620BE}">
      <dgm:prSet/>
      <dgm:spPr/>
      <dgm:t>
        <a:bodyPr/>
        <a:lstStyle/>
        <a:p>
          <a:endParaRPr lang="en-IE"/>
        </a:p>
      </dgm:t>
    </dgm:pt>
    <dgm:pt modelId="{E5870367-D600-44AC-970E-6DB4E2958D3E}">
      <dgm:prSet phldrT="[Text]"/>
      <dgm:spPr/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Sociology</a:t>
          </a:r>
          <a:endParaRPr lang="en-IE" b="1" dirty="0">
            <a:solidFill>
              <a:schemeClr val="tx1"/>
            </a:solidFill>
          </a:endParaRPr>
        </a:p>
      </dgm:t>
    </dgm:pt>
    <dgm:pt modelId="{1732A43A-2340-4529-8760-08AB267D7691}" type="parTrans" cxnId="{D4D5A8E0-A1AE-491F-8163-AE92D70C4F59}">
      <dgm:prSet/>
      <dgm:spPr/>
      <dgm:t>
        <a:bodyPr/>
        <a:lstStyle/>
        <a:p>
          <a:endParaRPr lang="en-IE"/>
        </a:p>
      </dgm:t>
    </dgm:pt>
    <dgm:pt modelId="{91202663-45BA-4055-83FE-7D3CD6041DCD}" type="sibTrans" cxnId="{D4D5A8E0-A1AE-491F-8163-AE92D70C4F59}">
      <dgm:prSet/>
      <dgm:spPr/>
      <dgm:t>
        <a:bodyPr/>
        <a:lstStyle/>
        <a:p>
          <a:endParaRPr lang="en-IE"/>
        </a:p>
      </dgm:t>
    </dgm:pt>
    <dgm:pt modelId="{94A2E48D-B95B-46B0-8E90-BD355A8D23D1}" type="pres">
      <dgm:prSet presAssocID="{994136BF-40BA-46F9-AC77-FCDDD7C2F7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369DE26-C29F-4FFB-8E83-C4ACF132F676}" type="pres">
      <dgm:prSet presAssocID="{3F4069EE-95D4-4C2E-860D-4C412108E275}" presName="circ1" presStyleLbl="vennNode1" presStyleIdx="0" presStyleCnt="4"/>
      <dgm:spPr/>
      <dgm:t>
        <a:bodyPr/>
        <a:lstStyle/>
        <a:p>
          <a:endParaRPr lang="en-IE"/>
        </a:p>
      </dgm:t>
    </dgm:pt>
    <dgm:pt modelId="{F337F52D-DAC4-4427-BC30-CC009A75841C}" type="pres">
      <dgm:prSet presAssocID="{3F4069EE-95D4-4C2E-860D-4C412108E2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1D8B970-53F3-4B98-BB67-FDD9DB1D5CCD}" type="pres">
      <dgm:prSet presAssocID="{333BE249-C3F9-4179-9854-B162CB02309B}" presName="circ2" presStyleLbl="vennNode1" presStyleIdx="1" presStyleCnt="4"/>
      <dgm:spPr/>
      <dgm:t>
        <a:bodyPr/>
        <a:lstStyle/>
        <a:p>
          <a:endParaRPr lang="en-IE"/>
        </a:p>
      </dgm:t>
    </dgm:pt>
    <dgm:pt modelId="{11B8A65A-1308-4523-8D8B-6EA763B7C4C6}" type="pres">
      <dgm:prSet presAssocID="{333BE249-C3F9-4179-9854-B162CB0230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119D11-F5BA-4551-AB4C-C07B96411D7F}" type="pres">
      <dgm:prSet presAssocID="{2FD0EF26-4783-4AE1-B987-2FE548A13A25}" presName="circ3" presStyleLbl="vennNode1" presStyleIdx="2" presStyleCnt="4"/>
      <dgm:spPr/>
      <dgm:t>
        <a:bodyPr/>
        <a:lstStyle/>
        <a:p>
          <a:endParaRPr lang="en-IE"/>
        </a:p>
      </dgm:t>
    </dgm:pt>
    <dgm:pt modelId="{D2CEB58A-17AC-4ABE-A5F7-2AD2C68E929D}" type="pres">
      <dgm:prSet presAssocID="{2FD0EF26-4783-4AE1-B987-2FE548A13A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12964FA-E732-4300-903A-3CD7437A076A}" type="pres">
      <dgm:prSet presAssocID="{E5870367-D600-44AC-970E-6DB4E2958D3E}" presName="circ4" presStyleLbl="vennNode1" presStyleIdx="3" presStyleCnt="4"/>
      <dgm:spPr/>
      <dgm:t>
        <a:bodyPr/>
        <a:lstStyle/>
        <a:p>
          <a:endParaRPr lang="en-IE"/>
        </a:p>
      </dgm:t>
    </dgm:pt>
    <dgm:pt modelId="{4DE232A2-D0D4-491B-ADF1-42124FC6AC93}" type="pres">
      <dgm:prSet presAssocID="{E5870367-D600-44AC-970E-6DB4E2958D3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246A065-67C6-4056-8AF6-B9742788CBF4}" type="presOf" srcId="{333BE249-C3F9-4179-9854-B162CB02309B}" destId="{11B8A65A-1308-4523-8D8B-6EA763B7C4C6}" srcOrd="1" destOrd="0" presId="urn:microsoft.com/office/officeart/2005/8/layout/venn1"/>
    <dgm:cxn modelId="{051AFD14-9E8E-42A1-ADA8-5899FACE7C42}" type="presOf" srcId="{2FD0EF26-4783-4AE1-B987-2FE548A13A25}" destId="{D2CEB58A-17AC-4ABE-A5F7-2AD2C68E929D}" srcOrd="1" destOrd="0" presId="urn:microsoft.com/office/officeart/2005/8/layout/venn1"/>
    <dgm:cxn modelId="{ABF0E797-5496-497C-B2C1-9A7D472664F8}" type="presOf" srcId="{3F4069EE-95D4-4C2E-860D-4C412108E275}" destId="{F337F52D-DAC4-4427-BC30-CC009A75841C}" srcOrd="1" destOrd="0" presId="urn:microsoft.com/office/officeart/2005/8/layout/venn1"/>
    <dgm:cxn modelId="{FD6E4005-6AC5-4E7D-B0BD-2B6D80FF038B}" srcId="{994136BF-40BA-46F9-AC77-FCDDD7C2F7A4}" destId="{3F4069EE-95D4-4C2E-860D-4C412108E275}" srcOrd="0" destOrd="0" parTransId="{FBECE6E5-61CE-444A-B10B-A68A381F65AA}" sibTransId="{A86E7FCD-23D5-411A-977C-C8C43F8E8322}"/>
    <dgm:cxn modelId="{F0BDD463-2FF6-49EB-98FA-F6D19419079D}" type="presOf" srcId="{E5870367-D600-44AC-970E-6DB4E2958D3E}" destId="{012964FA-E732-4300-903A-3CD7437A076A}" srcOrd="0" destOrd="0" presId="urn:microsoft.com/office/officeart/2005/8/layout/venn1"/>
    <dgm:cxn modelId="{EA0B8EED-1AB3-44A5-940F-F7117568F25F}" type="presOf" srcId="{2FD0EF26-4783-4AE1-B987-2FE548A13A25}" destId="{86119D11-F5BA-4551-AB4C-C07B96411D7F}" srcOrd="0" destOrd="0" presId="urn:microsoft.com/office/officeart/2005/8/layout/venn1"/>
    <dgm:cxn modelId="{8882882C-B523-49A6-AA37-0F5BDB61D138}" type="presOf" srcId="{3F4069EE-95D4-4C2E-860D-4C412108E275}" destId="{9369DE26-C29F-4FFB-8E83-C4ACF132F676}" srcOrd="0" destOrd="0" presId="urn:microsoft.com/office/officeart/2005/8/layout/venn1"/>
    <dgm:cxn modelId="{D69122BE-2DD2-4E1C-95EB-1469B73EDDA0}" type="presOf" srcId="{333BE249-C3F9-4179-9854-B162CB02309B}" destId="{F1D8B970-53F3-4B98-BB67-FDD9DB1D5CCD}" srcOrd="0" destOrd="0" presId="urn:microsoft.com/office/officeart/2005/8/layout/venn1"/>
    <dgm:cxn modelId="{BCB3E874-CDEF-4DAD-9D7A-84BDAB65140E}" type="presOf" srcId="{E5870367-D600-44AC-970E-6DB4E2958D3E}" destId="{4DE232A2-D0D4-491B-ADF1-42124FC6AC93}" srcOrd="1" destOrd="0" presId="urn:microsoft.com/office/officeart/2005/8/layout/venn1"/>
    <dgm:cxn modelId="{D4D5A8E0-A1AE-491F-8163-AE92D70C4F59}" srcId="{994136BF-40BA-46F9-AC77-FCDDD7C2F7A4}" destId="{E5870367-D600-44AC-970E-6DB4E2958D3E}" srcOrd="3" destOrd="0" parTransId="{1732A43A-2340-4529-8760-08AB267D7691}" sibTransId="{91202663-45BA-4055-83FE-7D3CD6041DCD}"/>
    <dgm:cxn modelId="{AB0ECC24-1501-41CE-A04F-548BF56620BE}" srcId="{994136BF-40BA-46F9-AC77-FCDDD7C2F7A4}" destId="{2FD0EF26-4783-4AE1-B987-2FE548A13A25}" srcOrd="2" destOrd="0" parTransId="{0B88EF96-D9B9-4D8E-A72C-078E3A7783E3}" sibTransId="{2F87A57D-23D6-4135-9BE8-DECFAE438E51}"/>
    <dgm:cxn modelId="{F24C4DBD-6413-4758-BA0D-4AA6541CD945}" srcId="{994136BF-40BA-46F9-AC77-FCDDD7C2F7A4}" destId="{333BE249-C3F9-4179-9854-B162CB02309B}" srcOrd="1" destOrd="0" parTransId="{EC95110F-2EAA-4E07-A776-C7CE647601EA}" sibTransId="{F204AB06-6823-4473-9D99-DB7A56A28CE2}"/>
    <dgm:cxn modelId="{819EC742-B143-44D5-AB02-EB051C33B9AB}" type="presOf" srcId="{994136BF-40BA-46F9-AC77-FCDDD7C2F7A4}" destId="{94A2E48D-B95B-46B0-8E90-BD355A8D23D1}" srcOrd="0" destOrd="0" presId="urn:microsoft.com/office/officeart/2005/8/layout/venn1"/>
    <dgm:cxn modelId="{B73BB85A-D9B1-4F80-B5B4-F1356EDDEA93}" type="presParOf" srcId="{94A2E48D-B95B-46B0-8E90-BD355A8D23D1}" destId="{9369DE26-C29F-4FFB-8E83-C4ACF132F676}" srcOrd="0" destOrd="0" presId="urn:microsoft.com/office/officeart/2005/8/layout/venn1"/>
    <dgm:cxn modelId="{4999AB1C-E999-4A85-99CA-2B7F5A3C4352}" type="presParOf" srcId="{94A2E48D-B95B-46B0-8E90-BD355A8D23D1}" destId="{F337F52D-DAC4-4427-BC30-CC009A75841C}" srcOrd="1" destOrd="0" presId="urn:microsoft.com/office/officeart/2005/8/layout/venn1"/>
    <dgm:cxn modelId="{FBF953E4-5508-49C2-9A52-0C5A4C971B6A}" type="presParOf" srcId="{94A2E48D-B95B-46B0-8E90-BD355A8D23D1}" destId="{F1D8B970-53F3-4B98-BB67-FDD9DB1D5CCD}" srcOrd="2" destOrd="0" presId="urn:microsoft.com/office/officeart/2005/8/layout/venn1"/>
    <dgm:cxn modelId="{8359471F-97D3-4335-97DD-162F7469721F}" type="presParOf" srcId="{94A2E48D-B95B-46B0-8E90-BD355A8D23D1}" destId="{11B8A65A-1308-4523-8D8B-6EA763B7C4C6}" srcOrd="3" destOrd="0" presId="urn:microsoft.com/office/officeart/2005/8/layout/venn1"/>
    <dgm:cxn modelId="{0AAD17C4-083A-4A99-8F65-8A51F27C86D4}" type="presParOf" srcId="{94A2E48D-B95B-46B0-8E90-BD355A8D23D1}" destId="{86119D11-F5BA-4551-AB4C-C07B96411D7F}" srcOrd="4" destOrd="0" presId="urn:microsoft.com/office/officeart/2005/8/layout/venn1"/>
    <dgm:cxn modelId="{ECC24C28-3874-4F27-9FE4-6A135121C44E}" type="presParOf" srcId="{94A2E48D-B95B-46B0-8E90-BD355A8D23D1}" destId="{D2CEB58A-17AC-4ABE-A5F7-2AD2C68E929D}" srcOrd="5" destOrd="0" presId="urn:microsoft.com/office/officeart/2005/8/layout/venn1"/>
    <dgm:cxn modelId="{61657DD8-2604-4B57-88A5-7F77B269FCC3}" type="presParOf" srcId="{94A2E48D-B95B-46B0-8E90-BD355A8D23D1}" destId="{012964FA-E732-4300-903A-3CD7437A076A}" srcOrd="6" destOrd="0" presId="urn:microsoft.com/office/officeart/2005/8/layout/venn1"/>
    <dgm:cxn modelId="{0033A161-6CCE-48C0-92B3-FFF90C2C3F4E}" type="presParOf" srcId="{94A2E48D-B95B-46B0-8E90-BD355A8D23D1}" destId="{4DE232A2-D0D4-491B-ADF1-42124FC6AC9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C1560-B519-451D-B863-27EE40D3EEC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55D7BDA-1F1A-42B7-9AF0-4AEB85CE9D2B}">
      <dgm:prSet phldrT="[Text]"/>
      <dgm:spPr/>
      <dgm:t>
        <a:bodyPr/>
        <a:lstStyle/>
        <a:p>
          <a:r>
            <a:rPr lang="en-IE" b="1" dirty="0" smtClean="0"/>
            <a:t>2011</a:t>
          </a:r>
          <a:r>
            <a:rPr lang="en-IE" dirty="0" smtClean="0"/>
            <a:t/>
          </a:r>
          <a:br>
            <a:rPr lang="en-IE" dirty="0" smtClean="0"/>
          </a:br>
          <a:r>
            <a:rPr lang="en-IE" dirty="0" smtClean="0"/>
            <a:t>480*</a:t>
          </a:r>
          <a:endParaRPr lang="en-IE" dirty="0"/>
        </a:p>
      </dgm:t>
    </dgm:pt>
    <dgm:pt modelId="{01AD2A66-097B-4DDC-AE7B-4AA2DE234752}" type="parTrans" cxnId="{3A4418D8-1ABC-424B-A132-9321F4936F36}">
      <dgm:prSet/>
      <dgm:spPr/>
      <dgm:t>
        <a:bodyPr/>
        <a:lstStyle/>
        <a:p>
          <a:endParaRPr lang="en-IE"/>
        </a:p>
      </dgm:t>
    </dgm:pt>
    <dgm:pt modelId="{70B051A3-A1D1-4EDA-9D71-4635CF6EE5EB}" type="sibTrans" cxnId="{3A4418D8-1ABC-424B-A132-9321F4936F36}">
      <dgm:prSet/>
      <dgm:spPr/>
      <dgm:t>
        <a:bodyPr/>
        <a:lstStyle/>
        <a:p>
          <a:endParaRPr lang="en-IE"/>
        </a:p>
      </dgm:t>
    </dgm:pt>
    <dgm:pt modelId="{0A96CEBB-81F4-41EE-A7D8-64B36A14137F}">
      <dgm:prSet phldrT="[Text]"/>
      <dgm:spPr/>
      <dgm:t>
        <a:bodyPr/>
        <a:lstStyle/>
        <a:p>
          <a:r>
            <a:rPr lang="en-IE" b="1" dirty="0" smtClean="0"/>
            <a:t>2012</a:t>
          </a:r>
          <a:r>
            <a:rPr lang="en-IE" dirty="0" smtClean="0"/>
            <a:t/>
          </a:r>
          <a:br>
            <a:rPr lang="en-IE" dirty="0" smtClean="0"/>
          </a:br>
          <a:r>
            <a:rPr lang="en-IE" dirty="0" smtClean="0"/>
            <a:t>490*</a:t>
          </a:r>
          <a:endParaRPr lang="en-IE" dirty="0"/>
        </a:p>
      </dgm:t>
    </dgm:pt>
    <dgm:pt modelId="{2E62C647-424C-4EF3-A542-41153C444621}" type="parTrans" cxnId="{D35C451F-CD81-4BBC-B431-9C852ED1B22C}">
      <dgm:prSet/>
      <dgm:spPr/>
      <dgm:t>
        <a:bodyPr/>
        <a:lstStyle/>
        <a:p>
          <a:endParaRPr lang="en-IE"/>
        </a:p>
      </dgm:t>
    </dgm:pt>
    <dgm:pt modelId="{AFD2E9D7-5368-47AF-9529-1AB601ADCE29}" type="sibTrans" cxnId="{D35C451F-CD81-4BBC-B431-9C852ED1B22C}">
      <dgm:prSet/>
      <dgm:spPr/>
      <dgm:t>
        <a:bodyPr/>
        <a:lstStyle/>
        <a:p>
          <a:endParaRPr lang="en-IE"/>
        </a:p>
      </dgm:t>
    </dgm:pt>
    <dgm:pt modelId="{9DAD8815-4C6A-4193-957C-9E53ADFABF34}">
      <dgm:prSet phldrT="[Text]"/>
      <dgm:spPr/>
      <dgm:t>
        <a:bodyPr/>
        <a:lstStyle/>
        <a:p>
          <a:r>
            <a:rPr lang="en-IE" b="1" dirty="0" smtClean="0"/>
            <a:t>2013</a:t>
          </a:r>
          <a:r>
            <a:rPr lang="en-IE" dirty="0" smtClean="0"/>
            <a:t/>
          </a:r>
          <a:br>
            <a:rPr lang="en-IE" dirty="0" smtClean="0"/>
          </a:br>
          <a:r>
            <a:rPr lang="en-IE" dirty="0" smtClean="0"/>
            <a:t>495*</a:t>
          </a:r>
          <a:endParaRPr lang="en-IE" dirty="0"/>
        </a:p>
      </dgm:t>
    </dgm:pt>
    <dgm:pt modelId="{63A71EF9-488C-45BB-946A-8E3E84A8B516}" type="parTrans" cxnId="{6247FF06-46C2-483B-949C-A09A01CD2AD4}">
      <dgm:prSet/>
      <dgm:spPr/>
      <dgm:t>
        <a:bodyPr/>
        <a:lstStyle/>
        <a:p>
          <a:endParaRPr lang="en-IE"/>
        </a:p>
      </dgm:t>
    </dgm:pt>
    <dgm:pt modelId="{C2367FFB-A657-4923-8244-BFF1D185C602}" type="sibTrans" cxnId="{6247FF06-46C2-483B-949C-A09A01CD2AD4}">
      <dgm:prSet/>
      <dgm:spPr/>
      <dgm:t>
        <a:bodyPr/>
        <a:lstStyle/>
        <a:p>
          <a:endParaRPr lang="en-IE"/>
        </a:p>
      </dgm:t>
    </dgm:pt>
    <dgm:pt modelId="{05D979B0-32DC-43DA-87B6-931656B9474B}">
      <dgm:prSet phldrT="[Text]"/>
      <dgm:spPr/>
      <dgm:t>
        <a:bodyPr/>
        <a:lstStyle/>
        <a:p>
          <a:r>
            <a:rPr lang="en-IE" b="1" dirty="0" smtClean="0"/>
            <a:t>2014</a:t>
          </a:r>
          <a:r>
            <a:rPr lang="en-IE" dirty="0" smtClean="0"/>
            <a:t/>
          </a:r>
          <a:br>
            <a:rPr lang="en-IE" dirty="0" smtClean="0"/>
          </a:br>
          <a:r>
            <a:rPr lang="en-IE" dirty="0" smtClean="0"/>
            <a:t>495</a:t>
          </a:r>
          <a:endParaRPr lang="en-IE" dirty="0"/>
        </a:p>
      </dgm:t>
    </dgm:pt>
    <dgm:pt modelId="{5FA583A0-D363-43F4-96C6-A5EC83385198}" type="parTrans" cxnId="{1FD2A3B1-5C10-41F5-AD90-E65CD74842D0}">
      <dgm:prSet/>
      <dgm:spPr/>
      <dgm:t>
        <a:bodyPr/>
        <a:lstStyle/>
        <a:p>
          <a:endParaRPr lang="en-IE"/>
        </a:p>
      </dgm:t>
    </dgm:pt>
    <dgm:pt modelId="{8215D5DA-BB3E-4785-8C05-278E059A6EA6}" type="sibTrans" cxnId="{1FD2A3B1-5C10-41F5-AD90-E65CD74842D0}">
      <dgm:prSet/>
      <dgm:spPr/>
      <dgm:t>
        <a:bodyPr/>
        <a:lstStyle/>
        <a:p>
          <a:endParaRPr lang="en-IE"/>
        </a:p>
      </dgm:t>
    </dgm:pt>
    <dgm:pt modelId="{327D3723-CC8B-4AA8-9EA4-671C590871EB}">
      <dgm:prSet phldrT="[Text]"/>
      <dgm:spPr/>
      <dgm:t>
        <a:bodyPr/>
        <a:lstStyle/>
        <a:p>
          <a:r>
            <a:rPr lang="en-IE" b="1" dirty="0" smtClean="0"/>
            <a:t>2015</a:t>
          </a:r>
          <a:r>
            <a:rPr lang="en-IE" dirty="0" smtClean="0"/>
            <a:t/>
          </a:r>
          <a:br>
            <a:rPr lang="en-IE" dirty="0" smtClean="0"/>
          </a:br>
          <a:r>
            <a:rPr lang="en-IE" dirty="0" smtClean="0"/>
            <a:t>510</a:t>
          </a:r>
          <a:endParaRPr lang="en-IE" dirty="0"/>
        </a:p>
      </dgm:t>
    </dgm:pt>
    <dgm:pt modelId="{5C856D1A-6346-40FC-BD47-683106ABD772}" type="parTrans" cxnId="{67B74797-0CCF-4B41-9FF9-E6F080045BBE}">
      <dgm:prSet/>
      <dgm:spPr/>
      <dgm:t>
        <a:bodyPr/>
        <a:lstStyle/>
        <a:p>
          <a:endParaRPr lang="en-IE"/>
        </a:p>
      </dgm:t>
    </dgm:pt>
    <dgm:pt modelId="{2CD5BC0D-F0DF-462C-9DD9-BC6E264DB48B}" type="sibTrans" cxnId="{67B74797-0CCF-4B41-9FF9-E6F080045BBE}">
      <dgm:prSet/>
      <dgm:spPr/>
      <dgm:t>
        <a:bodyPr/>
        <a:lstStyle/>
        <a:p>
          <a:endParaRPr lang="en-IE"/>
        </a:p>
      </dgm:t>
    </dgm:pt>
    <dgm:pt modelId="{2C5FC52D-1D44-46E8-A236-782BB40F6FD0}" type="pres">
      <dgm:prSet presAssocID="{040C1560-B519-451D-B863-27EE40D3EEC7}" presName="CompostProcess" presStyleCnt="0">
        <dgm:presLayoutVars>
          <dgm:dir/>
          <dgm:resizeHandles val="exact"/>
        </dgm:presLayoutVars>
      </dgm:prSet>
      <dgm:spPr/>
    </dgm:pt>
    <dgm:pt modelId="{EB7B79B2-5BC3-440E-A497-3C32CB9D4929}" type="pres">
      <dgm:prSet presAssocID="{040C1560-B519-451D-B863-27EE40D3EEC7}" presName="arrow" presStyleLbl="bgShp" presStyleIdx="0" presStyleCnt="1"/>
      <dgm:spPr/>
    </dgm:pt>
    <dgm:pt modelId="{170BFBFA-BBCC-4447-9B51-A0906F1DED09}" type="pres">
      <dgm:prSet presAssocID="{040C1560-B519-451D-B863-27EE40D3EEC7}" presName="linearProcess" presStyleCnt="0"/>
      <dgm:spPr/>
    </dgm:pt>
    <dgm:pt modelId="{E1DF9D9B-82D3-45F0-92AD-8F99834E77FF}" type="pres">
      <dgm:prSet presAssocID="{B55D7BDA-1F1A-42B7-9AF0-4AEB85CE9D2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8B19E51-DC6A-4186-9D53-4C4A5D37F888}" type="pres">
      <dgm:prSet presAssocID="{70B051A3-A1D1-4EDA-9D71-4635CF6EE5EB}" presName="sibTrans" presStyleCnt="0"/>
      <dgm:spPr/>
    </dgm:pt>
    <dgm:pt modelId="{45517048-5D8C-4EF5-B211-AAD02BF1C7C8}" type="pres">
      <dgm:prSet presAssocID="{0A96CEBB-81F4-41EE-A7D8-64B36A14137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05EA1D-8E9B-4294-A60A-3724718B38AA}" type="pres">
      <dgm:prSet presAssocID="{AFD2E9D7-5368-47AF-9529-1AB601ADCE29}" presName="sibTrans" presStyleCnt="0"/>
      <dgm:spPr/>
    </dgm:pt>
    <dgm:pt modelId="{0EBDDAC4-7E13-4CA9-B703-5BDC3325E15C}" type="pres">
      <dgm:prSet presAssocID="{9DAD8815-4C6A-4193-957C-9E53ADFABF3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F140B45-AB5A-4B3D-86B0-7726983CC448}" type="pres">
      <dgm:prSet presAssocID="{C2367FFB-A657-4923-8244-BFF1D185C602}" presName="sibTrans" presStyleCnt="0"/>
      <dgm:spPr/>
    </dgm:pt>
    <dgm:pt modelId="{68DA691D-7965-4347-A904-327D46C17388}" type="pres">
      <dgm:prSet presAssocID="{05D979B0-32DC-43DA-87B6-931656B9474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D5EB482-68EB-48CA-B489-2421AAFDDD11}" type="pres">
      <dgm:prSet presAssocID="{8215D5DA-BB3E-4785-8C05-278E059A6EA6}" presName="sibTrans" presStyleCnt="0"/>
      <dgm:spPr/>
    </dgm:pt>
    <dgm:pt modelId="{16A972DE-ED1A-49C7-970D-A4BE462DAC85}" type="pres">
      <dgm:prSet presAssocID="{327D3723-CC8B-4AA8-9EA4-671C590871E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35C451F-CD81-4BBC-B431-9C852ED1B22C}" srcId="{040C1560-B519-451D-B863-27EE40D3EEC7}" destId="{0A96CEBB-81F4-41EE-A7D8-64B36A14137F}" srcOrd="1" destOrd="0" parTransId="{2E62C647-424C-4EF3-A542-41153C444621}" sibTransId="{AFD2E9D7-5368-47AF-9529-1AB601ADCE29}"/>
    <dgm:cxn modelId="{6247FF06-46C2-483B-949C-A09A01CD2AD4}" srcId="{040C1560-B519-451D-B863-27EE40D3EEC7}" destId="{9DAD8815-4C6A-4193-957C-9E53ADFABF34}" srcOrd="2" destOrd="0" parTransId="{63A71EF9-488C-45BB-946A-8E3E84A8B516}" sibTransId="{C2367FFB-A657-4923-8244-BFF1D185C602}"/>
    <dgm:cxn modelId="{92A7F842-56B6-431E-B59F-875253E465FA}" type="presOf" srcId="{040C1560-B519-451D-B863-27EE40D3EEC7}" destId="{2C5FC52D-1D44-46E8-A236-782BB40F6FD0}" srcOrd="0" destOrd="0" presId="urn:microsoft.com/office/officeart/2005/8/layout/hProcess9"/>
    <dgm:cxn modelId="{CF102AC8-EE4F-4DD9-B0DD-945797E14943}" type="presOf" srcId="{9DAD8815-4C6A-4193-957C-9E53ADFABF34}" destId="{0EBDDAC4-7E13-4CA9-B703-5BDC3325E15C}" srcOrd="0" destOrd="0" presId="urn:microsoft.com/office/officeart/2005/8/layout/hProcess9"/>
    <dgm:cxn modelId="{81EF8BF0-C95D-4C6C-96EC-A7B25B1CC9EF}" type="presOf" srcId="{B55D7BDA-1F1A-42B7-9AF0-4AEB85CE9D2B}" destId="{E1DF9D9B-82D3-45F0-92AD-8F99834E77FF}" srcOrd="0" destOrd="0" presId="urn:microsoft.com/office/officeart/2005/8/layout/hProcess9"/>
    <dgm:cxn modelId="{1FD2A3B1-5C10-41F5-AD90-E65CD74842D0}" srcId="{040C1560-B519-451D-B863-27EE40D3EEC7}" destId="{05D979B0-32DC-43DA-87B6-931656B9474B}" srcOrd="3" destOrd="0" parTransId="{5FA583A0-D363-43F4-96C6-A5EC83385198}" sibTransId="{8215D5DA-BB3E-4785-8C05-278E059A6EA6}"/>
    <dgm:cxn modelId="{7821CDE2-6A2E-486E-B7FA-CBD3958AD4B7}" type="presOf" srcId="{05D979B0-32DC-43DA-87B6-931656B9474B}" destId="{68DA691D-7965-4347-A904-327D46C17388}" srcOrd="0" destOrd="0" presId="urn:microsoft.com/office/officeart/2005/8/layout/hProcess9"/>
    <dgm:cxn modelId="{62481B13-2FCC-4BEB-BB25-CCED0EC5E656}" type="presOf" srcId="{0A96CEBB-81F4-41EE-A7D8-64B36A14137F}" destId="{45517048-5D8C-4EF5-B211-AAD02BF1C7C8}" srcOrd="0" destOrd="0" presId="urn:microsoft.com/office/officeart/2005/8/layout/hProcess9"/>
    <dgm:cxn modelId="{67B74797-0CCF-4B41-9FF9-E6F080045BBE}" srcId="{040C1560-B519-451D-B863-27EE40D3EEC7}" destId="{327D3723-CC8B-4AA8-9EA4-671C590871EB}" srcOrd="4" destOrd="0" parTransId="{5C856D1A-6346-40FC-BD47-683106ABD772}" sibTransId="{2CD5BC0D-F0DF-462C-9DD9-BC6E264DB48B}"/>
    <dgm:cxn modelId="{04241B8B-76FE-48B8-99BA-60B1E1D9A903}" type="presOf" srcId="{327D3723-CC8B-4AA8-9EA4-671C590871EB}" destId="{16A972DE-ED1A-49C7-970D-A4BE462DAC85}" srcOrd="0" destOrd="0" presId="urn:microsoft.com/office/officeart/2005/8/layout/hProcess9"/>
    <dgm:cxn modelId="{3A4418D8-1ABC-424B-A132-9321F4936F36}" srcId="{040C1560-B519-451D-B863-27EE40D3EEC7}" destId="{B55D7BDA-1F1A-42B7-9AF0-4AEB85CE9D2B}" srcOrd="0" destOrd="0" parTransId="{01AD2A66-097B-4DDC-AE7B-4AA2DE234752}" sibTransId="{70B051A3-A1D1-4EDA-9D71-4635CF6EE5EB}"/>
    <dgm:cxn modelId="{FEA51E1C-661F-4813-9201-7F3028BB1E46}" type="presParOf" srcId="{2C5FC52D-1D44-46E8-A236-782BB40F6FD0}" destId="{EB7B79B2-5BC3-440E-A497-3C32CB9D4929}" srcOrd="0" destOrd="0" presId="urn:microsoft.com/office/officeart/2005/8/layout/hProcess9"/>
    <dgm:cxn modelId="{269725BA-9D74-43D8-ADCA-9A3083AE30F1}" type="presParOf" srcId="{2C5FC52D-1D44-46E8-A236-782BB40F6FD0}" destId="{170BFBFA-BBCC-4447-9B51-A0906F1DED09}" srcOrd="1" destOrd="0" presId="urn:microsoft.com/office/officeart/2005/8/layout/hProcess9"/>
    <dgm:cxn modelId="{04BB85DE-FAF0-4DC0-9421-046A22763BE1}" type="presParOf" srcId="{170BFBFA-BBCC-4447-9B51-A0906F1DED09}" destId="{E1DF9D9B-82D3-45F0-92AD-8F99834E77FF}" srcOrd="0" destOrd="0" presId="urn:microsoft.com/office/officeart/2005/8/layout/hProcess9"/>
    <dgm:cxn modelId="{13B004AD-663F-4E34-9A2E-5ACC1C2DBCB5}" type="presParOf" srcId="{170BFBFA-BBCC-4447-9B51-A0906F1DED09}" destId="{48B19E51-DC6A-4186-9D53-4C4A5D37F888}" srcOrd="1" destOrd="0" presId="urn:microsoft.com/office/officeart/2005/8/layout/hProcess9"/>
    <dgm:cxn modelId="{2A7174EC-8863-4484-BBBD-EE3BD5D05B67}" type="presParOf" srcId="{170BFBFA-BBCC-4447-9B51-A0906F1DED09}" destId="{45517048-5D8C-4EF5-B211-AAD02BF1C7C8}" srcOrd="2" destOrd="0" presId="urn:microsoft.com/office/officeart/2005/8/layout/hProcess9"/>
    <dgm:cxn modelId="{CCD42AE6-6787-42C4-95F5-923387888A1A}" type="presParOf" srcId="{170BFBFA-BBCC-4447-9B51-A0906F1DED09}" destId="{4E05EA1D-8E9B-4294-A60A-3724718B38AA}" srcOrd="3" destOrd="0" presId="urn:microsoft.com/office/officeart/2005/8/layout/hProcess9"/>
    <dgm:cxn modelId="{2B167085-F3C7-4A34-BDE1-370B5A272BEA}" type="presParOf" srcId="{170BFBFA-BBCC-4447-9B51-A0906F1DED09}" destId="{0EBDDAC4-7E13-4CA9-B703-5BDC3325E15C}" srcOrd="4" destOrd="0" presId="urn:microsoft.com/office/officeart/2005/8/layout/hProcess9"/>
    <dgm:cxn modelId="{69CC4DFD-9827-4378-91F9-772DB602D788}" type="presParOf" srcId="{170BFBFA-BBCC-4447-9B51-A0906F1DED09}" destId="{FF140B45-AB5A-4B3D-86B0-7726983CC448}" srcOrd="5" destOrd="0" presId="urn:microsoft.com/office/officeart/2005/8/layout/hProcess9"/>
    <dgm:cxn modelId="{4D0B37E2-E2A2-44A5-8C32-8E6348A64085}" type="presParOf" srcId="{170BFBFA-BBCC-4447-9B51-A0906F1DED09}" destId="{68DA691D-7965-4347-A904-327D46C17388}" srcOrd="6" destOrd="0" presId="urn:microsoft.com/office/officeart/2005/8/layout/hProcess9"/>
    <dgm:cxn modelId="{204B0E61-69F0-4364-A49C-794DECCADB99}" type="presParOf" srcId="{170BFBFA-BBCC-4447-9B51-A0906F1DED09}" destId="{2D5EB482-68EB-48CA-B489-2421AAFDDD11}" srcOrd="7" destOrd="0" presId="urn:microsoft.com/office/officeart/2005/8/layout/hProcess9"/>
    <dgm:cxn modelId="{38338732-8416-4B9A-8700-9A631242DE16}" type="presParOf" srcId="{170BFBFA-BBCC-4447-9B51-A0906F1DED09}" destId="{16A972DE-ED1A-49C7-970D-A4BE462DAC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2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The leading Irish research university</a:t>
            </a:r>
          </a:p>
          <a:p>
            <a:r>
              <a:rPr lang="en-IE" dirty="0" smtClean="0"/>
              <a:t>Global recognition</a:t>
            </a:r>
          </a:p>
          <a:p>
            <a:r>
              <a:rPr lang="en-IE" dirty="0" smtClean="0"/>
              <a:t>Ranked 1</a:t>
            </a:r>
            <a:r>
              <a:rPr lang="en-IE" baseline="30000" dirty="0" smtClean="0"/>
              <a:t>st</a:t>
            </a:r>
            <a:r>
              <a:rPr lang="en-IE" dirty="0" smtClean="0"/>
              <a:t> in Ireland and 129</a:t>
            </a:r>
            <a:r>
              <a:rPr lang="en-IE" baseline="30000" dirty="0" smtClean="0"/>
              <a:t>th</a:t>
            </a:r>
            <a:r>
              <a:rPr lang="en-IE" dirty="0" smtClean="0"/>
              <a:t> in the World</a:t>
            </a:r>
          </a:p>
          <a:p>
            <a:r>
              <a:rPr lang="en-IE" dirty="0" smtClean="0"/>
              <a:t>A community of Scholars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Nobel prize winners</a:t>
            </a:r>
          </a:p>
          <a:p>
            <a:r>
              <a:rPr lang="en-GB" dirty="0" smtClean="0"/>
              <a:t>Beckett, Shaw, Walton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 purpose of compiling the rankings, 5,100 academics from around the world were surveyed concerning the research quality of the university and their views accounted for 40% of the score. In addition, 1,480 international employers in a recruiter review were surveyed concerning their views on graduate employability which accounted for 10%. The other half of the marks was made up of teaching quality which was measured by staff: student ratio (20%), a further 20% was allocated to research quality which was gauged by the university’s citations of major papers. The international outlook was also measured by international faculty staff (5%) and international students (5%).  Trinity College scored highly in all of these categories.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1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Gain an understanding of the role of management and organisation in society and knowledge of:</a:t>
            </a:r>
          </a:p>
          <a:p>
            <a:pPr lvl="1"/>
            <a:r>
              <a:rPr lang="en-IE" dirty="0" smtClean="0"/>
              <a:t>marketing, finance, accounting, entrepreneurship, strategy, human resources, innovation, operations, information systems and many more. </a:t>
            </a:r>
          </a:p>
          <a:p>
            <a:pPr defTabSz="931774">
              <a:defRPr/>
            </a:pPr>
            <a:r>
              <a:rPr lang="en-IE" dirty="0" smtClean="0"/>
              <a:t>The scientific study of politics, the exercise of power and the workings of democratic political institutions</a:t>
            </a:r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Only university degree where students can combine the study of Business, Economics, Political Science and Sociology</a:t>
            </a:r>
          </a:p>
          <a:p>
            <a:pPr defTabSz="931774">
              <a:defRPr/>
            </a:pP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4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Explore the world of business and management</a:t>
            </a:r>
          </a:p>
          <a:p>
            <a:r>
              <a:rPr lang="en-IE" dirty="0" smtClean="0"/>
              <a:t>Study subjects including marketing, management, human resources, innovation, strategy, entrepreneurship, accountancy and many more. </a:t>
            </a:r>
          </a:p>
          <a:p>
            <a:r>
              <a:rPr lang="en-IE" dirty="0" smtClean="0"/>
              <a:t>Flexible programme with 10 different degree options across these four subjects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9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BESS Quota</a:t>
            </a:r>
            <a:r>
              <a:rPr lang="en-IE" baseline="0" dirty="0" smtClean="0"/>
              <a:t> is 236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6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Foresight: business school: forum to meet businessmen</a:t>
            </a:r>
          </a:p>
          <a:p>
            <a:r>
              <a:rPr lang="en-IE" dirty="0" smtClean="0"/>
              <a:t>Enterprise: supports start ups</a:t>
            </a:r>
          </a:p>
          <a:p>
            <a:r>
              <a:rPr lang="en-IE" smtClean="0"/>
              <a:t>Upstart: entrepreneurs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1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289400"/>
            <a:ext cx="7500938" cy="3618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48175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6046348"/>
            <a:ext cx="2060224" cy="550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21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6046348"/>
            <a:ext cx="2060224" cy="550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3933824" cy="3163365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14901" y="1881075"/>
            <a:ext cx="3934800" cy="3163365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438275"/>
            <a:ext cx="4204800" cy="507682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smtClean="0"/>
              <a:t>Trinity College Dublin, </a:t>
            </a:r>
            <a:r>
              <a:rPr lang="en-GB" sz="1000" smtClean="0"/>
              <a:t>The University of Dublin</a:t>
            </a:r>
            <a:endParaRPr lang="en-GB" sz="100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8275"/>
            <a:ext cx="9144000" cy="507682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smtClean="0"/>
              <a:t>Trinity College Dublin, </a:t>
            </a:r>
            <a:r>
              <a:rPr lang="en-GB" sz="1000" smtClean="0"/>
              <a:t>The University of Dublin</a:t>
            </a:r>
            <a:endParaRPr lang="en-GB" sz="100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smtClean="0"/>
              <a:t>Trinity College Dublin, </a:t>
            </a:r>
            <a:r>
              <a:rPr lang="en-GB" sz="1000" smtClean="0"/>
              <a:t>The University of Dublin</a:t>
            </a:r>
            <a:endParaRPr lang="en-GB" sz="100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61" r:id="rId4"/>
    <p:sldLayoutId id="2147483657" r:id="rId5"/>
    <p:sldLayoutId id="2147483658" r:id="rId6"/>
    <p:sldLayoutId id="2147483659" r:id="rId7"/>
    <p:sldLayoutId id="214748365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bes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BESS – The Business, Economics and Social Studies Programme (TR081)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School of Business, School of Social Sciences and Philosophy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Dr Michael Wycherley</a:t>
            </a:r>
          </a:p>
          <a:p>
            <a:pPr lvl="1"/>
            <a:r>
              <a:rPr lang="en-GB" dirty="0" smtClean="0"/>
              <a:t>Director of BESS</a:t>
            </a:r>
          </a:p>
          <a:p>
            <a:pPr lvl="2"/>
            <a:r>
              <a:rPr lang="en-GB" dirty="0" smtClean="0"/>
              <a:t>05/12/15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Junior Freshman – 1</a:t>
            </a:r>
            <a:r>
              <a:rPr lang="en-GB" baseline="30000" dirty="0" smtClean="0"/>
              <a:t>st</a:t>
            </a:r>
            <a:r>
              <a:rPr lang="en-GB" dirty="0" smtClean="0"/>
              <a:t> Year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IE" dirty="0"/>
              <a:t>Introduction to Organisation and Management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Introduction to Economics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Introduction to Political Science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Introduction to Sociology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Mathematics and Statistics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Another module of your choice (Language, Law or Social Policy)</a:t>
            </a:r>
          </a:p>
        </p:txBody>
      </p:sp>
    </p:spTree>
    <p:extLst>
      <p:ext uri="{BB962C8B-B14F-4D97-AF65-F5344CB8AC3E}">
        <p14:creationId xmlns:p14="http://schemas.microsoft.com/office/powerpoint/2010/main" val="307998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Senior Freshman – 2</a:t>
            </a:r>
            <a:r>
              <a:rPr lang="en-GB" baseline="30000" dirty="0" smtClean="0"/>
              <a:t>nd</a:t>
            </a:r>
            <a:r>
              <a:rPr lang="en-GB" dirty="0" smtClean="0"/>
              <a:t> Year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IE" dirty="0"/>
              <a:t>Ensures you have the fundamental skills in the one or two subjects you choose.</a:t>
            </a:r>
          </a:p>
          <a:p>
            <a:pPr lvl="1">
              <a:lnSpc>
                <a:spcPct val="150000"/>
              </a:lnSpc>
            </a:pPr>
            <a:r>
              <a:rPr lang="en-IE" dirty="0" smtClean="0"/>
              <a:t>Option </a:t>
            </a:r>
            <a:r>
              <a:rPr lang="en-IE" dirty="0"/>
              <a:t>to continue with Language module</a:t>
            </a:r>
          </a:p>
          <a:p>
            <a:pPr lvl="1">
              <a:lnSpc>
                <a:spcPct val="150000"/>
              </a:lnSpc>
            </a:pPr>
            <a:r>
              <a:rPr lang="en-IE" dirty="0" smtClean="0"/>
              <a:t>Broad </a:t>
            </a:r>
            <a:r>
              <a:rPr lang="en-IE" dirty="0"/>
              <a:t>Curriculum module option</a:t>
            </a:r>
          </a:p>
          <a:p>
            <a:pPr lvl="1">
              <a:lnSpc>
                <a:spcPct val="150000"/>
              </a:lnSpc>
            </a:pPr>
            <a:r>
              <a:rPr lang="en-IE" dirty="0" smtClean="0"/>
              <a:t>Foundation </a:t>
            </a:r>
            <a:r>
              <a:rPr lang="en-IE" dirty="0"/>
              <a:t>Scholarship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96" y="3819293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0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8674" y="371289"/>
            <a:ext cx="7500939" cy="561600"/>
          </a:xfrm>
        </p:spPr>
        <p:txBody>
          <a:bodyPr/>
          <a:lstStyle/>
          <a:p>
            <a:r>
              <a:rPr lang="en-IE" dirty="0"/>
              <a:t>Junior &amp; Senior </a:t>
            </a:r>
            <a:r>
              <a:rPr lang="en-IE" dirty="0" err="1" smtClean="0"/>
              <a:t>Sophister</a:t>
            </a:r>
            <a:r>
              <a:rPr lang="en-IE" dirty="0" smtClean="0"/>
              <a:t>, 3</a:t>
            </a:r>
            <a:r>
              <a:rPr lang="en-IE" baseline="30000" dirty="0" smtClean="0"/>
              <a:t>rd</a:t>
            </a:r>
            <a:r>
              <a:rPr lang="en-IE" dirty="0" smtClean="0"/>
              <a:t> </a:t>
            </a:r>
            <a:r>
              <a:rPr lang="en-IE" dirty="0"/>
              <a:t>&amp; 4</a:t>
            </a:r>
            <a:r>
              <a:rPr lang="en-IE" baseline="30000" dirty="0"/>
              <a:t>th</a:t>
            </a:r>
            <a:r>
              <a:rPr lang="en-IE" dirty="0"/>
              <a:t> Year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IE" dirty="0"/>
              <a:t>Specialise in one (Single </a:t>
            </a:r>
            <a:r>
              <a:rPr lang="en-IE" dirty="0" err="1"/>
              <a:t>honor</a:t>
            </a:r>
            <a:r>
              <a:rPr lang="en-IE" dirty="0"/>
              <a:t>) or two (Joint </a:t>
            </a:r>
            <a:r>
              <a:rPr lang="en-IE" dirty="0" err="1"/>
              <a:t>honors</a:t>
            </a:r>
            <a:r>
              <a:rPr lang="en-IE" dirty="0"/>
              <a:t>) subjects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Option to undertake an undergraduate dissertation in the final year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Ordinary (3rd Year) or </a:t>
            </a:r>
            <a:r>
              <a:rPr lang="en-IE" dirty="0" err="1"/>
              <a:t>Honor</a:t>
            </a:r>
            <a:r>
              <a:rPr lang="en-IE" dirty="0"/>
              <a:t> (4th Year) degrees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Careers or continuing education information sessions provided</a:t>
            </a:r>
          </a:p>
        </p:txBody>
      </p:sp>
      <p:pic>
        <p:nvPicPr>
          <p:cNvPr id="5" name="Picture 2" descr="https://c2.staticflickr.com/2/1393/4724592165_e820df3d12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03704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9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8674" y="371289"/>
            <a:ext cx="7500939" cy="561600"/>
          </a:xfrm>
        </p:spPr>
        <p:txBody>
          <a:bodyPr/>
          <a:lstStyle/>
          <a:p>
            <a:r>
              <a:rPr lang="en-IE" dirty="0" smtClean="0"/>
              <a:t>BESS Study Abroad Programme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Languages options (French, German, Polish, Russian and Spanish) are integrated into the BESS programme</a:t>
            </a:r>
          </a:p>
          <a:p>
            <a:r>
              <a:rPr lang="en-IE" dirty="0"/>
              <a:t>Students can choose to study abroad during their third year:</a:t>
            </a:r>
          </a:p>
          <a:p>
            <a:pPr lvl="1"/>
            <a:r>
              <a:rPr lang="en-IE" dirty="0"/>
              <a:t>Europe</a:t>
            </a:r>
          </a:p>
          <a:p>
            <a:pPr lvl="1"/>
            <a:r>
              <a:rPr lang="en-IE" dirty="0"/>
              <a:t>Asia</a:t>
            </a:r>
          </a:p>
          <a:p>
            <a:pPr lvl="1"/>
            <a:r>
              <a:rPr lang="en-IE" dirty="0"/>
              <a:t>USA</a:t>
            </a:r>
          </a:p>
          <a:p>
            <a:pPr lvl="1"/>
            <a:r>
              <a:rPr lang="en-IE" dirty="0"/>
              <a:t>Canada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49" y="3159602"/>
            <a:ext cx="3412060" cy="25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43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8674" y="371289"/>
            <a:ext cx="7500939" cy="561600"/>
          </a:xfrm>
        </p:spPr>
        <p:txBody>
          <a:bodyPr/>
          <a:lstStyle/>
          <a:p>
            <a:r>
              <a:rPr lang="en-IE" dirty="0"/>
              <a:t>Your future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BESS Graduates are highly sought after by leading employers</a:t>
            </a:r>
          </a:p>
          <a:p>
            <a:pPr lvl="1"/>
            <a:r>
              <a:rPr lang="en-IE" dirty="0"/>
              <a:t>Financial Services and Accountancy</a:t>
            </a:r>
          </a:p>
          <a:p>
            <a:pPr lvl="1"/>
            <a:r>
              <a:rPr lang="en-IE" dirty="0"/>
              <a:t>Academia</a:t>
            </a:r>
          </a:p>
          <a:p>
            <a:pPr lvl="1"/>
            <a:r>
              <a:rPr lang="en-IE" dirty="0"/>
              <a:t>Economic and Political Journalism</a:t>
            </a:r>
          </a:p>
          <a:p>
            <a:pPr lvl="1"/>
            <a:r>
              <a:rPr lang="en-IE" dirty="0"/>
              <a:t>Public Services</a:t>
            </a:r>
          </a:p>
          <a:p>
            <a:pPr lvl="1"/>
            <a:r>
              <a:rPr lang="en-IE" dirty="0"/>
              <a:t>International Business</a:t>
            </a:r>
          </a:p>
          <a:p>
            <a:pPr lvl="1"/>
            <a:r>
              <a:rPr lang="en-IE" dirty="0"/>
              <a:t>Management Consulting</a:t>
            </a:r>
          </a:p>
          <a:p>
            <a:pPr lvl="1"/>
            <a:r>
              <a:rPr lang="en-IE" dirty="0"/>
              <a:t>Entrepreneurial Ventures</a:t>
            </a:r>
          </a:p>
          <a:p>
            <a:pPr lvl="1"/>
            <a:r>
              <a:rPr lang="en-IE" dirty="0"/>
              <a:t>Professional Training</a:t>
            </a:r>
          </a:p>
        </p:txBody>
      </p:sp>
      <p:pic>
        <p:nvPicPr>
          <p:cNvPr id="5" name="Picture 2" descr="https://encrypted-tbn3.gstatic.com/images?q=tbn:ANd9GcQMdcWTncwiHlh-zN7-3SykGhwHbc_CdOHcsqUQfOOFI2GLxzNPIj6Oy0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94" y="3569402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8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ltraspinnablearticles.org/wp-content/uploads/2012/04/red-question-mark-and-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39" y="2555712"/>
            <a:ext cx="2915816" cy="29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8674" y="371289"/>
            <a:ext cx="7500939" cy="561600"/>
          </a:xfrm>
        </p:spPr>
        <p:txBody>
          <a:bodyPr/>
          <a:lstStyle/>
          <a:p>
            <a:r>
              <a:rPr lang="en-IE" dirty="0" smtClean="0"/>
              <a:t>Why choose BESS?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IE" dirty="0" smtClean="0"/>
              <a:t>Study </a:t>
            </a:r>
            <a:r>
              <a:rPr lang="en-IE" dirty="0"/>
              <a:t>at Ireland’s No.1 University in Ireland’s No.1 departments in their fields</a:t>
            </a:r>
          </a:p>
          <a:p>
            <a:pPr lvl="1"/>
            <a:r>
              <a:rPr lang="en-IE" dirty="0"/>
              <a:t>Look at the world around us in a variety of ways</a:t>
            </a:r>
          </a:p>
          <a:p>
            <a:pPr lvl="1"/>
            <a:r>
              <a:rPr lang="en-IE" dirty="0"/>
              <a:t>Combines flexibility, breadth and depth</a:t>
            </a:r>
          </a:p>
          <a:p>
            <a:pPr lvl="1"/>
            <a:r>
              <a:rPr lang="en-IE" dirty="0"/>
              <a:t>Student Centred Programme</a:t>
            </a:r>
          </a:p>
          <a:p>
            <a:pPr lvl="1"/>
            <a:r>
              <a:rPr lang="en-IE" dirty="0"/>
              <a:t>Exceptional Calibre of Students</a:t>
            </a:r>
          </a:p>
          <a:p>
            <a:pPr lvl="1"/>
            <a:r>
              <a:rPr lang="en-IE" dirty="0"/>
              <a:t>Strong reputation</a:t>
            </a:r>
          </a:p>
          <a:p>
            <a:pPr lvl="1"/>
            <a:r>
              <a:rPr lang="en-IE" dirty="0"/>
              <a:t>Highly Sought After Graduates</a:t>
            </a:r>
          </a:p>
        </p:txBody>
      </p:sp>
    </p:spTree>
    <p:extLst>
      <p:ext uri="{BB962C8B-B14F-4D97-AF65-F5344CB8AC3E}">
        <p14:creationId xmlns:p14="http://schemas.microsoft.com/office/powerpoint/2010/main" val="2549538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for BESS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CAO Points 2010 - 2015</a:t>
            </a:r>
            <a:endParaRPr lang="en-GB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1937993628"/>
              </p:ext>
            </p:extLst>
          </p:nvPr>
        </p:nvGraphicFramePr>
        <p:xfrm>
          <a:off x="0" y="1438275"/>
          <a:ext cx="9144000" cy="507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8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8674" y="371289"/>
            <a:ext cx="7500939" cy="561600"/>
          </a:xfrm>
        </p:spPr>
        <p:txBody>
          <a:bodyPr/>
          <a:lstStyle/>
          <a:p>
            <a:r>
              <a:rPr lang="en-IE" dirty="0" smtClean="0"/>
              <a:t>The Trinity Experience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28674" y="1440809"/>
            <a:ext cx="7500938" cy="4040188"/>
          </a:xfrm>
        </p:spPr>
        <p:txBody>
          <a:bodyPr/>
          <a:lstStyle/>
          <a:p>
            <a:r>
              <a:rPr lang="en-IE" dirty="0"/>
              <a:t>Many societies organised by and for students</a:t>
            </a:r>
          </a:p>
          <a:p>
            <a:r>
              <a:rPr lang="en-IE" dirty="0"/>
              <a:t>Some BESS relevant Student Societies </a:t>
            </a:r>
          </a:p>
          <a:p>
            <a:pPr lvl="1"/>
            <a:r>
              <a:rPr lang="en-IE" dirty="0"/>
              <a:t>DUBES – Dublin University Business &amp; Economic Society</a:t>
            </a:r>
          </a:p>
          <a:p>
            <a:pPr lvl="1"/>
            <a:r>
              <a:rPr lang="en-IE" dirty="0"/>
              <a:t>Political Science Society</a:t>
            </a:r>
          </a:p>
          <a:p>
            <a:pPr lvl="1"/>
            <a:r>
              <a:rPr lang="en-IE" dirty="0"/>
              <a:t>Social Studies Society</a:t>
            </a:r>
          </a:p>
          <a:p>
            <a:pPr lvl="1"/>
            <a:r>
              <a:rPr lang="en-IE" dirty="0"/>
              <a:t>AIESEC</a:t>
            </a:r>
          </a:p>
          <a:p>
            <a:pPr lvl="1"/>
            <a:r>
              <a:rPr lang="en-IE" dirty="0"/>
              <a:t>Foresight </a:t>
            </a:r>
          </a:p>
          <a:p>
            <a:pPr lvl="1"/>
            <a:r>
              <a:rPr lang="en-IE" dirty="0"/>
              <a:t>Enterprise Trinity</a:t>
            </a:r>
          </a:p>
          <a:p>
            <a:pPr lvl="1"/>
            <a:r>
              <a:rPr lang="en-IE" dirty="0"/>
              <a:t>Upstart</a:t>
            </a:r>
          </a:p>
          <a:p>
            <a:r>
              <a:rPr lang="en-IE" dirty="0"/>
              <a:t>Something missing? Organise it yourself!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53" y="2963086"/>
            <a:ext cx="3465059" cy="23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1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8674" y="371289"/>
            <a:ext cx="7500939" cy="561600"/>
          </a:xfrm>
        </p:spPr>
        <p:txBody>
          <a:bodyPr/>
          <a:lstStyle/>
          <a:p>
            <a:r>
              <a:rPr lang="en-IE" dirty="0"/>
              <a:t>Other programme options at TCD linked to BESS subjects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28675" y="1655297"/>
            <a:ext cx="7500938" cy="4040188"/>
          </a:xfrm>
        </p:spPr>
        <p:txBody>
          <a:bodyPr/>
          <a:lstStyle/>
          <a:p>
            <a:pPr lvl="1"/>
            <a:r>
              <a:rPr lang="en-IE" dirty="0"/>
              <a:t>PPES: Philosophy, Political Science, Economics &amp; Sociology </a:t>
            </a:r>
          </a:p>
          <a:p>
            <a:pPr lvl="1"/>
            <a:r>
              <a:rPr lang="en-IE" dirty="0"/>
              <a:t>Business &amp; Language / Law / Computer Science</a:t>
            </a:r>
          </a:p>
          <a:p>
            <a:pPr lvl="1"/>
            <a:r>
              <a:rPr lang="en-IE" dirty="0"/>
              <a:t>TSM: Economics &amp; Sociology </a:t>
            </a:r>
          </a:p>
          <a:p>
            <a:pPr lvl="1"/>
            <a:r>
              <a:rPr lang="en-IE" dirty="0"/>
              <a:t>Political Science &amp; History / Geography / Law</a:t>
            </a:r>
          </a:p>
          <a:p>
            <a:pPr lvl="1"/>
            <a:r>
              <a:rPr lang="en-IE" dirty="0"/>
              <a:t>Sociology and Social Policy</a:t>
            </a:r>
          </a:p>
        </p:txBody>
      </p:sp>
    </p:spTree>
    <p:extLst>
      <p:ext uri="{BB962C8B-B14F-4D97-AF65-F5344CB8AC3E}">
        <p14:creationId xmlns:p14="http://schemas.microsoft.com/office/powerpoint/2010/main" val="26826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01" y="3054057"/>
            <a:ext cx="2687395" cy="250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8674" y="371289"/>
            <a:ext cx="7500939" cy="561600"/>
          </a:xfrm>
        </p:spPr>
        <p:txBody>
          <a:bodyPr/>
          <a:lstStyle/>
          <a:p>
            <a:r>
              <a:rPr lang="en-IE" dirty="0" smtClean="0"/>
              <a:t>To find out more about BESS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IE" dirty="0"/>
              <a:t>Information stands for BESS, Business, Economics, Political Science and Sociology are located in the Examination Hall (Front Square)</a:t>
            </a:r>
          </a:p>
          <a:p>
            <a:pPr lvl="1"/>
            <a:r>
              <a:rPr lang="en-IE" dirty="0"/>
              <a:t>Visit our website and FAQ page at  </a:t>
            </a:r>
            <a:r>
              <a:rPr lang="en-IE" dirty="0" smtClean="0">
                <a:hlinkClick r:id="rId3"/>
              </a:rPr>
              <a:t>www.tcd.ie/bess</a:t>
            </a:r>
            <a:r>
              <a:rPr lang="en-IE" dirty="0" smtClean="0"/>
              <a:t> </a:t>
            </a:r>
            <a:endParaRPr lang="en-IE" dirty="0"/>
          </a:p>
          <a:p>
            <a:pPr lvl="1"/>
            <a:r>
              <a:rPr lang="en-IE" dirty="0"/>
              <a:t>Send us an email to bess@tcd.ie </a:t>
            </a:r>
          </a:p>
        </p:txBody>
      </p:sp>
    </p:spTree>
    <p:extLst>
      <p:ext uri="{BB962C8B-B14F-4D97-AF65-F5344CB8AC3E}">
        <p14:creationId xmlns:p14="http://schemas.microsoft.com/office/powerpoint/2010/main" val="257587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>
          <a:solidFill>
            <a:srgbClr val="0E73B9"/>
          </a:solidFill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Trinity College… Founded in 1592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University of Global Consequence</a:t>
            </a:r>
            <a:endParaRPr lang="en-GB" dirty="0"/>
          </a:p>
        </p:txBody>
      </p:sp>
      <p:pic>
        <p:nvPicPr>
          <p:cNvPr id="5" name="Content Placeholder 4" descr="new square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557524" y="1707300"/>
            <a:ext cx="3581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ng 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448" y="1707300"/>
            <a:ext cx="3581400" cy="19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avil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524" y="3938731"/>
            <a:ext cx="3581400" cy="22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798" y="3938731"/>
            <a:ext cx="3575050" cy="22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5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8674" y="371289"/>
            <a:ext cx="7500939" cy="561600"/>
          </a:xfrm>
        </p:spPr>
        <p:txBody>
          <a:bodyPr/>
          <a:lstStyle/>
          <a:p>
            <a:r>
              <a:rPr lang="en-IE" dirty="0" smtClean="0"/>
              <a:t>BESS Programme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28675" y="1655297"/>
            <a:ext cx="7500938" cy="4040188"/>
          </a:xfrm>
        </p:spPr>
        <p:txBody>
          <a:bodyPr/>
          <a:lstStyle/>
          <a:p>
            <a:pPr marL="109728"/>
            <a:r>
              <a:rPr lang="en-IE" dirty="0"/>
              <a:t>And Finally….</a:t>
            </a:r>
          </a:p>
          <a:p>
            <a:pPr marL="109728"/>
            <a:endParaRPr lang="en-IE" dirty="0"/>
          </a:p>
          <a:p>
            <a:pPr marL="109728"/>
            <a:r>
              <a:rPr lang="en-IE" dirty="0"/>
              <a:t>We hope you enjoy Open Day 2015 and choose BESS as your first preference CAO choice</a:t>
            </a:r>
          </a:p>
          <a:p>
            <a:pPr marL="109728"/>
            <a:endParaRPr lang="en-IE" sz="900" dirty="0"/>
          </a:p>
          <a:p>
            <a:pPr marL="109728"/>
            <a:endParaRPr lang="en-IE" dirty="0"/>
          </a:p>
          <a:p>
            <a:pPr marL="109728" algn="r"/>
            <a:r>
              <a:rPr lang="en-IE" dirty="0"/>
              <a:t>Dr Michael Wycherley</a:t>
            </a:r>
          </a:p>
          <a:p>
            <a:pPr marL="109728" algn="r"/>
            <a:r>
              <a:rPr lang="en-IE" dirty="0"/>
              <a:t>Director of BESS</a:t>
            </a:r>
          </a:p>
        </p:txBody>
      </p:sp>
    </p:spTree>
    <p:extLst>
      <p:ext uri="{BB962C8B-B14F-4D97-AF65-F5344CB8AC3E}">
        <p14:creationId xmlns:p14="http://schemas.microsoft.com/office/powerpoint/2010/main" val="329077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>
          <a:solidFill>
            <a:srgbClr val="0E73B9"/>
          </a:solidFill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BESS?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83122"/>
              </p:ext>
            </p:extLst>
          </p:nvPr>
        </p:nvGraphicFramePr>
        <p:xfrm>
          <a:off x="457200" y="1745025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2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Gain an understanding of the role of management and organisation in society and knowledge of:</a:t>
            </a:r>
          </a:p>
          <a:p>
            <a:pPr lvl="1"/>
            <a:r>
              <a:rPr lang="en-IE" dirty="0"/>
              <a:t>marketing, finance, accounting, entrepreneurship, strategy, human resources, innovation, operations, information systems and many more. </a:t>
            </a:r>
          </a:p>
        </p:txBody>
      </p:sp>
      <p:pic>
        <p:nvPicPr>
          <p:cNvPr id="5" name="Picture 4" descr="Screen Shot 2014-08-25 at 16.09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4" y="4219802"/>
            <a:ext cx="2367269" cy="1562968"/>
          </a:xfrm>
          <a:prstGeom prst="rect">
            <a:avLst/>
          </a:prstGeom>
        </p:spPr>
      </p:pic>
      <p:pic>
        <p:nvPicPr>
          <p:cNvPr id="6" name="Picture 5" descr="Screen Shot 2014-08-25 at 14.07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95" y="4263414"/>
            <a:ext cx="2016224" cy="1475744"/>
          </a:xfrm>
          <a:prstGeom prst="rect">
            <a:avLst/>
          </a:prstGeom>
        </p:spPr>
      </p:pic>
      <p:pic>
        <p:nvPicPr>
          <p:cNvPr id="7" name="Picture 54" descr="logo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342" y="3460440"/>
            <a:ext cx="1672545" cy="2164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49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Develops the concepts and tools to understand:</a:t>
            </a:r>
          </a:p>
          <a:p>
            <a:pPr lvl="1"/>
            <a:r>
              <a:rPr lang="en-IE" dirty="0"/>
              <a:t>How to limit / prevent unemployment</a:t>
            </a:r>
          </a:p>
          <a:p>
            <a:pPr lvl="1"/>
            <a:r>
              <a:rPr lang="en-IE" dirty="0"/>
              <a:t>How to regulate financial markets</a:t>
            </a:r>
          </a:p>
          <a:p>
            <a:pPr lvl="1"/>
            <a:r>
              <a:rPr lang="en-IE" dirty="0"/>
              <a:t>How to control the market power of large firms</a:t>
            </a:r>
          </a:p>
          <a:p>
            <a:pPr lvl="1"/>
            <a:r>
              <a:rPr lang="en-IE" dirty="0"/>
              <a:t>How best to address climate change</a:t>
            </a:r>
          </a:p>
          <a:p>
            <a:pPr lvl="1"/>
            <a:r>
              <a:rPr lang="en-IE" dirty="0"/>
              <a:t>How to help poorer countries grow and develop</a:t>
            </a:r>
          </a:p>
        </p:txBody>
      </p:sp>
      <p:pic>
        <p:nvPicPr>
          <p:cNvPr id="9" name="Picture 4" descr="http://www.stlawu.edu/sites/default/files/page-images/1economic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12" y="3521548"/>
            <a:ext cx="202033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lobal Crisis: Is Economics Rational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94" y="4538767"/>
            <a:ext cx="2217039" cy="1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conomics Departmental L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578" y="1693928"/>
            <a:ext cx="1784407" cy="138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29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Science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The scientific study of politics, the exercise of power and the workings of democratic political institutions</a:t>
            </a:r>
          </a:p>
          <a:p>
            <a:r>
              <a:rPr lang="en-IE" dirty="0"/>
              <a:t>Students will learn about</a:t>
            </a:r>
          </a:p>
          <a:p>
            <a:pPr lvl="1"/>
            <a:r>
              <a:rPr lang="en-IE" dirty="0"/>
              <a:t>How democracy works</a:t>
            </a:r>
          </a:p>
          <a:p>
            <a:pPr lvl="1"/>
            <a:r>
              <a:rPr lang="en-IE" dirty="0"/>
              <a:t>How people vote</a:t>
            </a:r>
          </a:p>
          <a:p>
            <a:pPr lvl="1"/>
            <a:r>
              <a:rPr lang="en-IE" dirty="0"/>
              <a:t>How political parties compete</a:t>
            </a:r>
          </a:p>
          <a:p>
            <a:pPr lvl="1"/>
            <a:r>
              <a:rPr lang="en-IE" dirty="0"/>
              <a:t>How European integration works</a:t>
            </a:r>
          </a:p>
          <a:p>
            <a:pPr lvl="1"/>
            <a:r>
              <a:rPr lang="en-IE" dirty="0"/>
              <a:t>The values behind political ideologies</a:t>
            </a:r>
          </a:p>
        </p:txBody>
      </p:sp>
      <p:pic>
        <p:nvPicPr>
          <p:cNvPr id="7" name="Picture 4" descr="http://studentsforliberty.org/wp-content/uploads/2013/10/politic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36" y="2508420"/>
            <a:ext cx="1296144" cy="12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hepolitic.org/wp-content/uploads/2012/04/politic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72" y="3901169"/>
            <a:ext cx="1562102" cy="11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olitical Science Departmental L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3529" y="4580368"/>
            <a:ext cx="1512168" cy="11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83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22" y="1546249"/>
            <a:ext cx="1458581" cy="12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Sociology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Understand phenomena such as</a:t>
            </a:r>
          </a:p>
          <a:p>
            <a:pPr lvl="1"/>
            <a:r>
              <a:rPr lang="en-IE" dirty="0"/>
              <a:t>Social change and how it affects your own life and that of others</a:t>
            </a:r>
          </a:p>
          <a:p>
            <a:pPr lvl="1"/>
            <a:r>
              <a:rPr lang="en-IE" dirty="0"/>
              <a:t>Shared practices of behaviour </a:t>
            </a:r>
          </a:p>
          <a:p>
            <a:pPr lvl="1"/>
            <a:r>
              <a:rPr lang="en-IE" dirty="0"/>
              <a:t>Social movements like fair trade or feminism</a:t>
            </a:r>
          </a:p>
          <a:p>
            <a:pPr lvl="1"/>
            <a:r>
              <a:rPr lang="en-IE" dirty="0"/>
              <a:t>Inequality at global and local levels</a:t>
            </a:r>
          </a:p>
          <a:p>
            <a:pPr lvl="1"/>
            <a:r>
              <a:rPr lang="en-IE" dirty="0"/>
              <a:t>The nature and meaning of work</a:t>
            </a:r>
          </a:p>
        </p:txBody>
      </p:sp>
      <p:pic>
        <p:nvPicPr>
          <p:cNvPr id="10" name="Picture 2" descr="https://driscoll-class.wikispaces.com/file/view/Sociology.jpg/299929366/360x309/Socio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9" y="3448389"/>
            <a:ext cx="1872209" cy="160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ociology Departmental L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596" y="4127753"/>
            <a:ext cx="1728192" cy="1508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93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Degree Options in BESS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sz="2000" dirty="0"/>
              <a:t>Business</a:t>
            </a:r>
          </a:p>
          <a:p>
            <a:r>
              <a:rPr lang="en-IE" sz="2000" dirty="0"/>
              <a:t>Economics</a:t>
            </a:r>
          </a:p>
          <a:p>
            <a:r>
              <a:rPr lang="en-IE" sz="2000" dirty="0"/>
              <a:t>Political Science </a:t>
            </a:r>
          </a:p>
          <a:p>
            <a:r>
              <a:rPr lang="en-IE" sz="2000" dirty="0"/>
              <a:t>Sociology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sz="2000" dirty="0"/>
              <a:t>Business &amp; Economics</a:t>
            </a:r>
          </a:p>
          <a:p>
            <a:r>
              <a:rPr lang="en-IE" sz="2000" dirty="0"/>
              <a:t>Political Science &amp; Sociology</a:t>
            </a:r>
          </a:p>
          <a:p>
            <a:r>
              <a:rPr lang="en-IE" sz="2000" dirty="0"/>
              <a:t>Economics &amp; Sociology</a:t>
            </a:r>
          </a:p>
          <a:p>
            <a:r>
              <a:rPr lang="en-IE" sz="2000" dirty="0"/>
              <a:t>Business &amp; Political Science</a:t>
            </a:r>
          </a:p>
          <a:p>
            <a:r>
              <a:rPr lang="en-IE" sz="2000" dirty="0"/>
              <a:t>Sociology &amp; Business</a:t>
            </a:r>
          </a:p>
          <a:p>
            <a:r>
              <a:rPr lang="en-IE" sz="2000" dirty="0"/>
              <a:t>Economics &amp; Political Science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58333" y="4818662"/>
            <a:ext cx="4040188" cy="762000"/>
          </a:xfrm>
          <a:prstGeom prst="rect">
            <a:avLst/>
          </a:prstGeom>
          <a:solidFill>
            <a:srgbClr val="0E73B9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417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22225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01613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Minion Pro" pitchFamily="18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185738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solidFill>
                  <a:schemeClr val="bg1"/>
                </a:solidFill>
              </a:rPr>
              <a:t>Single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chemeClr val="bg1"/>
                </a:solidFill>
              </a:rPr>
              <a:t>Honors</a:t>
            </a:r>
            <a:r>
              <a:rPr lang="en-IE" dirty="0" smtClean="0"/>
              <a:t>	</a:t>
            </a:r>
            <a:endParaRPr lang="en-IE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667604" y="4818662"/>
            <a:ext cx="4041775" cy="762000"/>
          </a:xfrm>
          <a:prstGeom prst="rect">
            <a:avLst/>
          </a:prstGeom>
          <a:solidFill>
            <a:srgbClr val="0E73B9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417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22225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01613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Minion Pro" pitchFamily="18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185738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solidFill>
                  <a:schemeClr val="bg1"/>
                </a:solidFill>
              </a:rPr>
              <a:t>Joint</a:t>
            </a:r>
            <a:r>
              <a:rPr lang="en-IE" dirty="0" smtClean="0"/>
              <a:t> </a:t>
            </a:r>
            <a:r>
              <a:rPr lang="en-IE" dirty="0" err="1" smtClean="0">
                <a:solidFill>
                  <a:schemeClr val="bg1"/>
                </a:solidFill>
              </a:rPr>
              <a:t>Honors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I study?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IE" dirty="0"/>
              <a:t>Start with a grounding in all four subjects</a:t>
            </a:r>
          </a:p>
          <a:p>
            <a:pPr lvl="1"/>
            <a:r>
              <a:rPr lang="en-IE" dirty="0" smtClean="0"/>
              <a:t>Then </a:t>
            </a:r>
            <a:r>
              <a:rPr lang="en-IE" dirty="0"/>
              <a:t>continue with those that interest you</a:t>
            </a:r>
          </a:p>
          <a:p>
            <a:pPr lvl="1"/>
            <a:r>
              <a:rPr lang="en-IE" dirty="0" smtClean="0"/>
              <a:t>In </a:t>
            </a:r>
            <a:r>
              <a:rPr lang="en-IE" dirty="0"/>
              <a:t>the last two years choose the modules that interest you in one or two subjects</a:t>
            </a:r>
          </a:p>
          <a:p>
            <a:pPr lvl="1"/>
            <a:r>
              <a:rPr lang="en-IE" dirty="0" smtClean="0"/>
              <a:t>Plus </a:t>
            </a:r>
            <a:r>
              <a:rPr lang="en-IE" dirty="0"/>
              <a:t>there’s the opportunity to study abroad in third year</a:t>
            </a:r>
          </a:p>
        </p:txBody>
      </p:sp>
      <p:pic>
        <p:nvPicPr>
          <p:cNvPr id="9" name="Picture 2" descr="http://2.bp.blogspot.com/-ElMOPo2yOO4/TdC04riv_zI/AAAAAAAAAEM/blRh_a5lrzE/s1600/bible-study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47" y="4068652"/>
            <a:ext cx="21335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1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rinity_PPT_Calibri_Option1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inity College">
    <a:dk1>
      <a:sysClr val="windowText" lastClr="000000"/>
    </a:dk1>
    <a:lt1>
      <a:sysClr val="window" lastClr="FFFFFF"/>
    </a:lt1>
    <a:dk2>
      <a:srgbClr val="3E6DB2"/>
    </a:dk2>
    <a:lt2>
      <a:srgbClr val="FFFFFF"/>
    </a:lt2>
    <a:accent1>
      <a:srgbClr val="4F81BD"/>
    </a:accent1>
    <a:accent2>
      <a:srgbClr val="0E73B9"/>
    </a:accent2>
    <a:accent3>
      <a:srgbClr val="7C7C7C"/>
    </a:accent3>
    <a:accent4>
      <a:srgbClr val="A6A6A6"/>
    </a:accent4>
    <a:accent5>
      <a:srgbClr val="4F81BD"/>
    </a:accent5>
    <a:accent6>
      <a:srgbClr val="3E6DB2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876</Words>
  <Application>Microsoft Office PowerPoint</Application>
  <PresentationFormat>On-screen Show (4:3)</PresentationFormat>
  <Paragraphs>161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Minion Pro</vt:lpstr>
      <vt:lpstr>Trinity_PPT_Calibri_Option1</vt:lpstr>
      <vt:lpstr>BESS – The Business, Economics and Social Studies Programme (TR081)</vt:lpstr>
      <vt:lpstr>Trinity College… Founded in 1592</vt:lpstr>
      <vt:lpstr>What is BESS?</vt:lpstr>
      <vt:lpstr>Business</vt:lpstr>
      <vt:lpstr>Economics</vt:lpstr>
      <vt:lpstr>Political Science</vt:lpstr>
      <vt:lpstr>Sociology</vt:lpstr>
      <vt:lpstr>Degree Options in BESS</vt:lpstr>
      <vt:lpstr>What will I study?</vt:lpstr>
      <vt:lpstr>Junior Freshman – 1st Year</vt:lpstr>
      <vt:lpstr>Senior Freshman – 2nd Year</vt:lpstr>
      <vt:lpstr>Junior &amp; Senior Sophister, 3rd &amp; 4th Year</vt:lpstr>
      <vt:lpstr>BESS Study Abroad Programme</vt:lpstr>
      <vt:lpstr>Your future</vt:lpstr>
      <vt:lpstr>Why choose BESS?</vt:lpstr>
      <vt:lpstr>Applying for BESS</vt:lpstr>
      <vt:lpstr>The Trinity Experience</vt:lpstr>
      <vt:lpstr>Other programme options at TCD linked to BESS subjects</vt:lpstr>
      <vt:lpstr>To find out more about BESS</vt:lpstr>
      <vt:lpstr>BESS Programme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Bold 26pt</dc:title>
  <dc:creator>Administrator</dc:creator>
  <cp:lastModifiedBy>Martina Ni Chochlain</cp:lastModifiedBy>
  <cp:revision>11</cp:revision>
  <cp:lastPrinted>2014-12-16T10:33:11Z</cp:lastPrinted>
  <dcterms:created xsi:type="dcterms:W3CDTF">2015-04-21T16:55:16Z</dcterms:created>
  <dcterms:modified xsi:type="dcterms:W3CDTF">2015-12-08T07:35:19Z</dcterms:modified>
</cp:coreProperties>
</file>